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Miriam Libre"/>
      <p:regular r:id="rId50"/>
      <p:bold r:id="rId51"/>
    </p:embeddedFont>
    <p:embeddedFont>
      <p:font typeface="Work Sans"/>
      <p:regular r:id="rId52"/>
      <p:bold r:id="rId53"/>
      <p:italic r:id="rId54"/>
      <p:boldItalic r:id="rId55"/>
    </p:embeddedFont>
    <p:embeddedFont>
      <p:font typeface="Barlow Light"/>
      <p:regular r:id="rId56"/>
      <p:bold r:id="rId57"/>
      <p:italic r:id="rId58"/>
      <p:boldItalic r:id="rId59"/>
    </p:embeddedFont>
    <p:embeddedFont>
      <p:font typeface="Barlow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4" roundtripDataSignature="AMtx7mg1pL80SErAxRTW0puqyKUXenV0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arlow-italic.fntdata"/><Relationship Id="rId61" Type="http://schemas.openxmlformats.org/officeDocument/2006/relationships/font" Target="fonts/Barlow-bold.fntdata"/><Relationship Id="rId20" Type="http://schemas.openxmlformats.org/officeDocument/2006/relationships/slide" Target="slides/slide16.xml"/><Relationship Id="rId64" Type="http://customschemas.google.com/relationships/presentationmetadata" Target="metadata"/><Relationship Id="rId63" Type="http://schemas.openxmlformats.org/officeDocument/2006/relationships/font" Target="fonts/Barlow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Barlow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iriamLibre-bold.fntdata"/><Relationship Id="rId50" Type="http://schemas.openxmlformats.org/officeDocument/2006/relationships/font" Target="fonts/MiriamLibre-regular.fntdata"/><Relationship Id="rId53" Type="http://schemas.openxmlformats.org/officeDocument/2006/relationships/font" Target="fonts/WorkSans-bold.fntdata"/><Relationship Id="rId52" Type="http://schemas.openxmlformats.org/officeDocument/2006/relationships/font" Target="fonts/WorkSans-regular.fntdata"/><Relationship Id="rId11" Type="http://schemas.openxmlformats.org/officeDocument/2006/relationships/slide" Target="slides/slide7.xml"/><Relationship Id="rId55" Type="http://schemas.openxmlformats.org/officeDocument/2006/relationships/font" Target="fonts/WorkSans-boldItalic.fntdata"/><Relationship Id="rId10" Type="http://schemas.openxmlformats.org/officeDocument/2006/relationships/slide" Target="slides/slide6.xml"/><Relationship Id="rId54" Type="http://schemas.openxmlformats.org/officeDocument/2006/relationships/font" Target="fonts/WorkSans-italic.fntdata"/><Relationship Id="rId13" Type="http://schemas.openxmlformats.org/officeDocument/2006/relationships/slide" Target="slides/slide9.xml"/><Relationship Id="rId57" Type="http://schemas.openxmlformats.org/officeDocument/2006/relationships/font" Target="fonts/BarlowLight-bold.fntdata"/><Relationship Id="rId12" Type="http://schemas.openxmlformats.org/officeDocument/2006/relationships/slide" Target="slides/slide8.xml"/><Relationship Id="rId56" Type="http://schemas.openxmlformats.org/officeDocument/2006/relationships/font" Target="fonts/BarlowLight-regular.fntdata"/><Relationship Id="rId15" Type="http://schemas.openxmlformats.org/officeDocument/2006/relationships/slide" Target="slides/slide11.xml"/><Relationship Id="rId59" Type="http://schemas.openxmlformats.org/officeDocument/2006/relationships/font" Target="fonts/Barlow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Barlow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3d9b49761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53d9b497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4760df7d6_2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a4760df7d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4760df7d6_2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a4760df7d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4760df7d6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a4760df7d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4760df7d6_2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a4760df7d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760df7d6_2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a4760df7d6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4760df7d6_2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a4760df7d6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4760df7d6_2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a4760df7d6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4760df7d6_2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a4760df7d6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4760df7d6_2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a4760df7d6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760df7d6_2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a4760df7d6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760df7d6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4760df7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4760df7d6_13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4760df7d6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e8813f9c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e8813f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e8813f9cd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e8813f9c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e8813f9cd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e8813f9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4760df7d6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4760df7d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4760df7d6_4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4760df7d6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4760df7d6_4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4760df7d6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4760df7d6_4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4760df7d6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4760df7d6_4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4760df7d6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4760df7d6_4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4760df7d6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b13559080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9b1355908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760df7d6_4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760df7d6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4760df7d6_4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4760df7d6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4760df7d6_4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4760df7d6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4760df7d6_15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4760df7d6_1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9b267355e_6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99b267355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4760df7d6_15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a4760df7d6_1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4760df7d6_15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a4760df7d6_1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4760df7d6_15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a4760df7d6_1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4760df7d6_15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a4760df7d6_1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4760df7d6_15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a4760df7d6_1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760df7d6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760df7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4760df7d6_15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a4760df7d6_15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4760df7d6_15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a4760df7d6_1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4760df7d6_19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a4760df7d6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4760df7d6_15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a4760df7d6_15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3d9b49761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53d9b497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b13559080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9b135590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b13559080_2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9b1355908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b13559080_2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9b1355908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b13559080_2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9b13559080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3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33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33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33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33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3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3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3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3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3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3"/>
          <p:cNvGrpSpPr/>
          <p:nvPr/>
        </p:nvGrpSpPr>
        <p:grpSpPr>
          <a:xfrm rot="-5400000">
            <a:off x="7256368" y="-405554"/>
            <a:ext cx="1043197" cy="2732065"/>
            <a:chOff x="7556500" y="3806825"/>
            <a:chExt cx="838313" cy="2195488"/>
          </a:xfrm>
        </p:grpSpPr>
        <p:sp>
          <p:nvSpPr>
            <p:cNvPr id="22" name="Google Shape;22;p33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3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3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3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3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3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3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3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3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3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3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3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3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33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33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3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3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3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3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3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3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3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2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99" name="Google Shape;199;p4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3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4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5" name="Google Shape;205;p43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206" name="Google Shape;206;p43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3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3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3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3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3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3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3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3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3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3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3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3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43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25" name="Google Shape;225;p43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43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3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3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43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43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43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3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53" name="Google Shape;53;p36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54" name="Google Shape;54;p36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36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64" name="Google Shape;64;p36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1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hird">
  <p:cSld name="BLANK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9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7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37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87" name="Google Shape;87;p37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88" name="Google Shape;88;p37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37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7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37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92" name="Google Shape;92;p37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7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7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4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4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0" name="Google Shape;100;p34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1" name="Google Shape;101;p3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2" name="Google Shape;102;p34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03" name="Google Shape;103;p34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4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4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4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4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4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4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4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4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4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4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4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34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17" name="Google Shape;117;p34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4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4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4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4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4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4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4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5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8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8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8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134" name="Google Shape;134;p38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i="0" sz="7200" u="none" cap="none" strike="noStrike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" name="Google Shape;135;p38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38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137" name="Google Shape;137;p38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8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8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38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8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8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8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8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8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8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8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8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38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150" name="Google Shape;150;p38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38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8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8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0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40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40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4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2" name="Google Shape;162;p40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63" name="Google Shape;163;p40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0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0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0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0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0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0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0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0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0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0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40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77" name="Google Shape;177;p40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0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40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40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40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0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0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0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40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Relationship Id="rId4" Type="http://schemas.openxmlformats.org/officeDocument/2006/relationships/image" Target="../media/image3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jp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rive.google.com/file/d/1zMwySXUOqnFaziv6lcPn8OSV4I1rmO62/view" TargetMode="External"/><Relationship Id="rId4" Type="http://schemas.openxmlformats.org/officeDocument/2006/relationships/image" Target="../media/image4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3d9b49761_0_7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Track Cooler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4760df7d6_2_1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ga4760df7d6_2_10"/>
          <p:cNvSpPr txBox="1"/>
          <p:nvPr/>
        </p:nvSpPr>
        <p:spPr>
          <a:xfrm>
            <a:off x="275875" y="236875"/>
            <a:ext cx="6559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Tensionadores e gangorra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02" name="Google Shape;302;ga4760df7d6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7750" y="934175"/>
            <a:ext cx="4848050" cy="35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a4760df7d6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700" y="934175"/>
            <a:ext cx="5370300" cy="35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4760df7d6_2_47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ga4760df7d6_2_47"/>
          <p:cNvSpPr txBox="1"/>
          <p:nvPr/>
        </p:nvSpPr>
        <p:spPr>
          <a:xfrm>
            <a:off x="316150" y="304000"/>
            <a:ext cx="3800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Braço da gangorra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10" name="Google Shape;310;ga4760df7d6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75" y="1250600"/>
            <a:ext cx="8702326" cy="28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4760df7d6_2_1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ga4760df7d6_2_19"/>
          <p:cNvSpPr txBox="1"/>
          <p:nvPr/>
        </p:nvSpPr>
        <p:spPr>
          <a:xfrm>
            <a:off x="316150" y="304000"/>
            <a:ext cx="3000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Chassi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17" name="Google Shape;317;ga4760df7d6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5" y="1057900"/>
            <a:ext cx="8821515" cy="34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4760df7d6_2_27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ga4760df7d6_2_27"/>
          <p:cNvSpPr txBox="1"/>
          <p:nvPr/>
        </p:nvSpPr>
        <p:spPr>
          <a:xfrm>
            <a:off x="316150" y="304000"/>
            <a:ext cx="3000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Chassi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24" name="Google Shape;324;ga4760df7d6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63" y="896750"/>
            <a:ext cx="8789974" cy="37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4760df7d6_2_4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ga4760df7d6_2_41"/>
          <p:cNvSpPr txBox="1"/>
          <p:nvPr/>
        </p:nvSpPr>
        <p:spPr>
          <a:xfrm>
            <a:off x="177475" y="123700"/>
            <a:ext cx="62955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Dimensionamento dos motores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31" name="Google Shape;331;ga4760df7d6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387925"/>
            <a:ext cx="2777950" cy="11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a4760df7d6_2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750" y="2019575"/>
            <a:ext cx="2777950" cy="11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a4760df7d6_2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750" y="2725225"/>
            <a:ext cx="2777950" cy="12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a4760df7d6_2_41"/>
          <p:cNvSpPr txBox="1"/>
          <p:nvPr/>
        </p:nvSpPr>
        <p:spPr>
          <a:xfrm>
            <a:off x="4257150" y="1387925"/>
            <a:ext cx="3948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Força de resistência ao rolamento;</a:t>
            </a:r>
            <a:endParaRPr sz="18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35" name="Google Shape;335;ga4760df7d6_2_41"/>
          <p:cNvSpPr txBox="1"/>
          <p:nvPr/>
        </p:nvSpPr>
        <p:spPr>
          <a:xfrm>
            <a:off x="4337700" y="2126413"/>
            <a:ext cx="4029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Resistência em planos inclinados;</a:t>
            </a:r>
            <a:endParaRPr sz="18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36" name="Google Shape;336;ga4760df7d6_2_41"/>
          <p:cNvSpPr txBox="1"/>
          <p:nvPr/>
        </p:nvSpPr>
        <p:spPr>
          <a:xfrm>
            <a:off x="4337700" y="2864900"/>
            <a:ext cx="37872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Força necessária para acelerar um corpo.</a:t>
            </a:r>
            <a:endParaRPr sz="1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37" name="Google Shape;337;ga4760df7d6_2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750" y="3456550"/>
            <a:ext cx="2777950" cy="123023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a4760df7d6_2_41"/>
          <p:cNvSpPr txBox="1"/>
          <p:nvPr/>
        </p:nvSpPr>
        <p:spPr>
          <a:xfrm>
            <a:off x="4337700" y="3628563"/>
            <a:ext cx="36798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Potência necessária para mover o cooler.</a:t>
            </a:r>
            <a:endParaRPr sz="1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39" name="Google Shape;339;ga4760df7d6_2_41"/>
          <p:cNvSpPr txBox="1"/>
          <p:nvPr/>
        </p:nvSpPr>
        <p:spPr>
          <a:xfrm>
            <a:off x="416325" y="671475"/>
            <a:ext cx="80979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Massa: 60 Kg , inclinação: 12º, aceleração: 1m/s², velocidade: 1m/s</a:t>
            </a:r>
            <a:endParaRPr b="1" sz="19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4760df7d6_2_57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ga4760df7d6_2_57"/>
          <p:cNvSpPr txBox="1"/>
          <p:nvPr/>
        </p:nvSpPr>
        <p:spPr>
          <a:xfrm>
            <a:off x="177475" y="123700"/>
            <a:ext cx="5650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Motores, redução e freios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46" name="Google Shape;346;ga4760df7d6_2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025" y="877600"/>
            <a:ext cx="6435026" cy="38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a4760df7d6_2_57"/>
          <p:cNvSpPr txBox="1"/>
          <p:nvPr/>
        </p:nvSpPr>
        <p:spPr>
          <a:xfrm>
            <a:off x="177475" y="1302650"/>
            <a:ext cx="23502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iriam Libre"/>
              <a:buChar char="●"/>
            </a:pPr>
            <a:r>
              <a:rPr lang="en" sz="16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Motores RS-895 de 200W;</a:t>
            </a:r>
            <a:endParaRPr sz="16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iriam Libre"/>
              <a:buChar char="●"/>
            </a:pPr>
            <a:r>
              <a:rPr lang="en" sz="16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Redução planetária 14:1;</a:t>
            </a:r>
            <a:endParaRPr sz="16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iriam Libre"/>
              <a:buChar char="●"/>
            </a:pPr>
            <a:r>
              <a:rPr lang="en" sz="16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Freios eletromagnéticos 11,5W SWB-03.</a:t>
            </a:r>
            <a:endParaRPr sz="16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4760df7d6_2_65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ga4760df7d6_2_65"/>
          <p:cNvSpPr txBox="1"/>
          <p:nvPr/>
        </p:nvSpPr>
        <p:spPr>
          <a:xfrm>
            <a:off x="177475" y="123700"/>
            <a:ext cx="5650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Motores, redução e freios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54" name="Google Shape;354;ga4760df7d6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25" y="1030000"/>
            <a:ext cx="4965000" cy="36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a4760df7d6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725" y="1170863"/>
            <a:ext cx="3764175" cy="33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4760df7d6_2_73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ga4760df7d6_2_73"/>
          <p:cNvSpPr txBox="1"/>
          <p:nvPr/>
        </p:nvSpPr>
        <p:spPr>
          <a:xfrm>
            <a:off x="177475" y="123700"/>
            <a:ext cx="5650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Coxins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62" name="Google Shape;362;ga4760df7d6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5838"/>
            <a:ext cx="8839200" cy="245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4760df7d6_2_8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ga4760df7d6_2_81"/>
          <p:cNvSpPr txBox="1"/>
          <p:nvPr/>
        </p:nvSpPr>
        <p:spPr>
          <a:xfrm>
            <a:off x="177475" y="123700"/>
            <a:ext cx="5650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Caixa térmica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69" name="Google Shape;369;ga4760df7d6_2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75" y="877600"/>
            <a:ext cx="4670949" cy="36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a4760df7d6_2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425" y="921100"/>
            <a:ext cx="4295575" cy="353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4760df7d6_2_3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ga4760df7d6_2_34"/>
          <p:cNvSpPr txBox="1"/>
          <p:nvPr/>
        </p:nvSpPr>
        <p:spPr>
          <a:xfrm>
            <a:off x="177475" y="123700"/>
            <a:ext cx="3000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Estabilidade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77" name="Google Shape;377;ga4760df7d6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50" y="1357050"/>
            <a:ext cx="8054801" cy="22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4760df7d6_0_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ga4760df7d6_0_4"/>
          <p:cNvSpPr txBox="1"/>
          <p:nvPr>
            <p:ph idx="4294967295"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Soluções</a:t>
            </a:r>
            <a:endParaRPr/>
          </a:p>
        </p:txBody>
      </p:sp>
      <p:pic>
        <p:nvPicPr>
          <p:cNvPr id="247" name="Google Shape;247;ga4760df7d6_0_4"/>
          <p:cNvPicPr preferRelativeResize="0"/>
          <p:nvPr/>
        </p:nvPicPr>
        <p:blipFill rotWithShape="1">
          <a:blip r:embed="rId3">
            <a:alphaModFix/>
          </a:blip>
          <a:srcRect b="0" l="-524" r="-434" t="0"/>
          <a:stretch/>
        </p:blipFill>
        <p:spPr>
          <a:xfrm>
            <a:off x="962100" y="253825"/>
            <a:ext cx="7120549" cy="45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4760df7d6_13_1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ga4760df7d6_13_10"/>
          <p:cNvSpPr txBox="1"/>
          <p:nvPr/>
        </p:nvSpPr>
        <p:spPr>
          <a:xfrm>
            <a:off x="5526028" y="943200"/>
            <a:ext cx="28632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Espuma de Poliuretano (PU) 25mm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84" name="Google Shape;384;ga4760df7d6_13_10"/>
          <p:cNvSpPr txBox="1"/>
          <p:nvPr/>
        </p:nvSpPr>
        <p:spPr>
          <a:xfrm>
            <a:off x="177475" y="123700"/>
            <a:ext cx="5650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Material Isolante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85" name="Google Shape;385;ga4760df7d6_13_10"/>
          <p:cNvPicPr preferRelativeResize="0"/>
          <p:nvPr/>
        </p:nvPicPr>
        <p:blipFill rotWithShape="1">
          <a:blip r:embed="rId3">
            <a:alphaModFix/>
          </a:blip>
          <a:srcRect b="0" l="0" r="20458" t="0"/>
          <a:stretch/>
        </p:blipFill>
        <p:spPr>
          <a:xfrm>
            <a:off x="252508" y="799250"/>
            <a:ext cx="4683379" cy="21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a4760df7d6_13_10"/>
          <p:cNvPicPr preferRelativeResize="0"/>
          <p:nvPr/>
        </p:nvPicPr>
        <p:blipFill rotWithShape="1">
          <a:blip r:embed="rId4">
            <a:alphaModFix/>
          </a:blip>
          <a:srcRect b="0" l="0" r="20458" t="0"/>
          <a:stretch/>
        </p:blipFill>
        <p:spPr>
          <a:xfrm>
            <a:off x="4221100" y="2521677"/>
            <a:ext cx="4683375" cy="219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e8813f9cd_0_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g9e8813f9cd_0_0"/>
          <p:cNvSpPr txBox="1"/>
          <p:nvPr/>
        </p:nvSpPr>
        <p:spPr>
          <a:xfrm>
            <a:off x="407325" y="806850"/>
            <a:ext cx="28632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Sistema com 24V 72Ah (2 baterias de Lítio-Íon 24v 36Ah);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Autonomia de 2h2min em capacidade máxima, podendo chegar a 4h em uso regular;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93" name="Google Shape;393;g9e8813f9cd_0_0"/>
          <p:cNvSpPr txBox="1"/>
          <p:nvPr/>
        </p:nvSpPr>
        <p:spPr>
          <a:xfrm>
            <a:off x="177475" y="123700"/>
            <a:ext cx="6663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Banco de baterias e autonomia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94" name="Google Shape;394;g9e8813f9c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175" y="3037475"/>
            <a:ext cx="1608025" cy="1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9e8813f9cd_0_0"/>
          <p:cNvPicPr preferRelativeResize="0"/>
          <p:nvPr/>
        </p:nvPicPr>
        <p:blipFill rotWithShape="1">
          <a:blip r:embed="rId4">
            <a:alphaModFix/>
          </a:blip>
          <a:srcRect b="0" l="0" r="24812" t="0"/>
          <a:stretch/>
        </p:blipFill>
        <p:spPr>
          <a:xfrm>
            <a:off x="3398150" y="935450"/>
            <a:ext cx="5352000" cy="34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e8813f9cd_0_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g9e8813f9cd_0_9"/>
          <p:cNvSpPr txBox="1"/>
          <p:nvPr/>
        </p:nvSpPr>
        <p:spPr>
          <a:xfrm>
            <a:off x="178725" y="806850"/>
            <a:ext cx="28632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Fonte de carregamento bivolt automática com corrente regulada durante recarga.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402" name="Google Shape;402;g9e8813f9cd_0_9"/>
          <p:cNvSpPr txBox="1"/>
          <p:nvPr/>
        </p:nvSpPr>
        <p:spPr>
          <a:xfrm>
            <a:off x="177475" y="123700"/>
            <a:ext cx="6663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Banco de baterias e autonomia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03" name="Google Shape;403;g9e8813f9c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75" y="2260125"/>
            <a:ext cx="8503649" cy="26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9e8813f9cd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124" y="704100"/>
            <a:ext cx="3986099" cy="14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9e8813f9cd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725" y="1059150"/>
            <a:ext cx="1597600" cy="1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e8813f9cd_0_2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g9e8813f9cd_0_20"/>
          <p:cNvSpPr txBox="1"/>
          <p:nvPr/>
        </p:nvSpPr>
        <p:spPr>
          <a:xfrm>
            <a:off x="532950" y="806850"/>
            <a:ext cx="80313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Sistema de refrigeração com compressor:</a:t>
            </a:r>
            <a:endParaRPr sz="1700">
              <a:solidFill>
                <a:schemeClr val="lt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Alta demanda energética;</a:t>
            </a:r>
            <a:endParaRPr sz="1700">
              <a:solidFill>
                <a:schemeClr val="lt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Alto peso e volume;</a:t>
            </a:r>
            <a:endParaRPr sz="1700">
              <a:solidFill>
                <a:schemeClr val="lt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Grandes componentes para funcionamento (evaporadora, condensadora, válvula, inversor de frequência).</a:t>
            </a:r>
            <a:endParaRPr sz="1700">
              <a:solidFill>
                <a:schemeClr val="lt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412" name="Google Shape;412;g9e8813f9cd_0_20"/>
          <p:cNvSpPr txBox="1"/>
          <p:nvPr/>
        </p:nvSpPr>
        <p:spPr>
          <a:xfrm>
            <a:off x="177475" y="123700"/>
            <a:ext cx="6663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Sistema de refrigeração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413" name="Google Shape;413;g9e8813f9cd_0_20"/>
          <p:cNvSpPr txBox="1"/>
          <p:nvPr/>
        </p:nvSpPr>
        <p:spPr>
          <a:xfrm>
            <a:off x="532950" y="2694400"/>
            <a:ext cx="81714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Sistema de refrigeração com placas Peltier:</a:t>
            </a:r>
            <a:endParaRPr sz="1700">
              <a:solidFill>
                <a:schemeClr val="lt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Dissipador de calor robusto;</a:t>
            </a:r>
            <a:endParaRPr sz="1700">
              <a:solidFill>
                <a:schemeClr val="lt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Ineficiência;</a:t>
            </a:r>
            <a:endParaRPr sz="1700">
              <a:solidFill>
                <a:schemeClr val="lt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Alto número de placas e demanda energética.</a:t>
            </a:r>
            <a:endParaRPr sz="1700">
              <a:solidFill>
                <a:schemeClr val="lt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4760df7d6_4_0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Fluxograma de Eletrônica</a:t>
            </a:r>
            <a:endParaRPr/>
          </a:p>
        </p:txBody>
      </p:sp>
      <p:sp>
        <p:nvSpPr>
          <p:cNvPr id="419" name="Google Shape;419;ga4760df7d6_4_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ga4760df7d6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25" y="1578475"/>
            <a:ext cx="4975365" cy="33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4760df7d6_4_8"/>
          <p:cNvSpPr txBox="1"/>
          <p:nvPr>
            <p:ph type="title"/>
          </p:nvPr>
        </p:nvSpPr>
        <p:spPr>
          <a:xfrm>
            <a:off x="347375" y="5503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ESP-WROOM-32</a:t>
            </a:r>
            <a:endParaRPr/>
          </a:p>
        </p:txBody>
      </p:sp>
      <p:sp>
        <p:nvSpPr>
          <p:cNvPr id="426" name="Google Shape;426;ga4760df7d6_4_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ga4760df7d6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1407775"/>
            <a:ext cx="3157849" cy="1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a4760df7d6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262" y="2654125"/>
            <a:ext cx="2855475" cy="23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4760df7d6_4_1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Aferição da Temperatura</a:t>
            </a:r>
            <a:endParaRPr/>
          </a:p>
        </p:txBody>
      </p:sp>
      <p:sp>
        <p:nvSpPr>
          <p:cNvPr id="434" name="Google Shape;434;ga4760df7d6_4_1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ga4760df7d6_4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450" y="2690725"/>
            <a:ext cx="729925" cy="22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a4760df7d6_4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25" y="2017775"/>
            <a:ext cx="4729649" cy="2317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4760df7d6_4_23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Indicação do Nível de Bateria</a:t>
            </a:r>
            <a:endParaRPr sz="2700"/>
          </a:p>
        </p:txBody>
      </p:sp>
      <p:sp>
        <p:nvSpPr>
          <p:cNvPr id="442" name="Google Shape;442;ga4760df7d6_4_2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" name="Google Shape;443;ga4760df7d6_4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00" y="1795906"/>
            <a:ext cx="5291500" cy="270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4760df7d6_4_30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Envio de Dados para o App</a:t>
            </a:r>
            <a:endParaRPr/>
          </a:p>
        </p:txBody>
      </p:sp>
      <p:sp>
        <p:nvSpPr>
          <p:cNvPr id="449" name="Google Shape;449;ga4760df7d6_4_3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ga4760df7d6_4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65675"/>
            <a:ext cx="5338226" cy="26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4760df7d6_4_37"/>
          <p:cNvSpPr txBox="1"/>
          <p:nvPr>
            <p:ph type="title"/>
          </p:nvPr>
        </p:nvSpPr>
        <p:spPr>
          <a:xfrm>
            <a:off x="3086125" y="1032775"/>
            <a:ext cx="2723100" cy="30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Sistema de seguimento: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Acionamento e controle dos motores</a:t>
            </a:r>
            <a:endParaRPr sz="2800"/>
          </a:p>
        </p:txBody>
      </p:sp>
      <p:sp>
        <p:nvSpPr>
          <p:cNvPr id="456" name="Google Shape;456;ga4760df7d6_4_3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ga4760df7d6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27231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b13559080_1_7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g9b13559080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00" y="790950"/>
            <a:ext cx="7795200" cy="35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4760df7d6_4_44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Detecção de obstáculos e desníveis</a:t>
            </a:r>
            <a:endParaRPr/>
          </a:p>
        </p:txBody>
      </p:sp>
      <p:sp>
        <p:nvSpPr>
          <p:cNvPr id="463" name="Google Shape;463;ga4760df7d6_4_4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ga4760df7d6_4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51675"/>
            <a:ext cx="47529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4760df7d6_4_5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Uso do GPS e bússola no seguimento ao usuário</a:t>
            </a:r>
            <a:endParaRPr/>
          </a:p>
        </p:txBody>
      </p:sp>
      <p:sp>
        <p:nvSpPr>
          <p:cNvPr id="470" name="Google Shape;470;ga4760df7d6_4_5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ga4760df7d6_4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6775"/>
            <a:ext cx="19431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a4760df7d6_4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900" y="1596775"/>
            <a:ext cx="3394324" cy="33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4760df7d6_4_59"/>
          <p:cNvSpPr txBox="1"/>
          <p:nvPr>
            <p:ph idx="4294967295" type="title"/>
          </p:nvPr>
        </p:nvSpPr>
        <p:spPr>
          <a:xfrm>
            <a:off x="1842000" y="48045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Sistema eletrônico completo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" name="Google Shape;478;ga4760df7d6_4_5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ga4760df7d6_4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75" y="1444375"/>
            <a:ext cx="8298649" cy="33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4760df7d6_15_25"/>
          <p:cNvSpPr txBox="1"/>
          <p:nvPr>
            <p:ph type="title"/>
          </p:nvPr>
        </p:nvSpPr>
        <p:spPr>
          <a:xfrm>
            <a:off x="448775" y="215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Diagrama de Caso de Uso</a:t>
            </a:r>
            <a:endParaRPr/>
          </a:p>
        </p:txBody>
      </p:sp>
      <p:sp>
        <p:nvSpPr>
          <p:cNvPr id="485" name="Google Shape;485;ga4760df7d6_15_2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ga4760df7d6_15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88" y="1336675"/>
            <a:ext cx="4095675" cy="36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9b267355e_6_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g99b267355e_6_0"/>
          <p:cNvSpPr txBox="1"/>
          <p:nvPr>
            <p:ph idx="4294967295" type="title"/>
          </p:nvPr>
        </p:nvSpPr>
        <p:spPr>
          <a:xfrm>
            <a:off x="177200" y="284725"/>
            <a:ext cx="8878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Diagrama de Sequência - Fluxo Inicial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3" name="Google Shape;493;g99b267355e_6_0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94" name="Google Shape;494;g99b267355e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100" y="1013875"/>
            <a:ext cx="5001701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4760df7d6_15_5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ga4760df7d6_15_59"/>
          <p:cNvSpPr txBox="1"/>
          <p:nvPr>
            <p:ph idx="4294967295" type="title"/>
          </p:nvPr>
        </p:nvSpPr>
        <p:spPr>
          <a:xfrm>
            <a:off x="177200" y="284725"/>
            <a:ext cx="8878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Diagrama de Sequência - Fluxo de Informações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1" name="Google Shape;501;ga4760df7d6_15_59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02" name="Google Shape;502;ga4760df7d6_15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787" y="914200"/>
            <a:ext cx="7046424" cy="398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760df7d6_15_67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ga4760df7d6_15_67"/>
          <p:cNvSpPr txBox="1"/>
          <p:nvPr>
            <p:ph idx="4294967295" type="title"/>
          </p:nvPr>
        </p:nvSpPr>
        <p:spPr>
          <a:xfrm>
            <a:off x="236225" y="286525"/>
            <a:ext cx="30354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Diagrama de Sequência - Fluxo de Acessibilidade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9" name="Google Shape;509;ga4760df7d6_15_67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10" name="Google Shape;510;ga4760df7d6_15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300" y="191975"/>
            <a:ext cx="5560251" cy="48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a4760df7d6_15_75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ga4760df7d6_15_75"/>
          <p:cNvSpPr txBox="1"/>
          <p:nvPr>
            <p:ph idx="4294967295" type="title"/>
          </p:nvPr>
        </p:nvSpPr>
        <p:spPr>
          <a:xfrm>
            <a:off x="236225" y="286525"/>
            <a:ext cx="30354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Diagrama de Sequência - Fluxo de Configuração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7" name="Google Shape;517;ga4760df7d6_15_75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18" name="Google Shape;518;ga4760df7d6_15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275" y="152400"/>
            <a:ext cx="5787324" cy="49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a4760df7d6_15_9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ga4760df7d6_15_92"/>
          <p:cNvSpPr txBox="1"/>
          <p:nvPr>
            <p:ph idx="4294967295" type="title"/>
          </p:nvPr>
        </p:nvSpPr>
        <p:spPr>
          <a:xfrm>
            <a:off x="177200" y="284725"/>
            <a:ext cx="8878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Diagrama de Estados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5" name="Google Shape;525;ga4760df7d6_15_92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26" name="Google Shape;526;ga4760df7d6_15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00" y="1202025"/>
            <a:ext cx="7095390" cy="345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4760df7d6_15_83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ga4760df7d6_15_83"/>
          <p:cNvSpPr txBox="1"/>
          <p:nvPr>
            <p:ph idx="4294967295" type="title"/>
          </p:nvPr>
        </p:nvSpPr>
        <p:spPr>
          <a:xfrm>
            <a:off x="177200" y="284725"/>
            <a:ext cx="8878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Diagrama de Estados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ga4760df7d6_15_83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34" name="Google Shape;534;ga4760df7d6_15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25" y="1248475"/>
            <a:ext cx="8694950" cy="28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4760df7d6_0_1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ga4760df7d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88" y="1218463"/>
            <a:ext cx="7644426" cy="27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4760df7d6_15_10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ga4760df7d6_15_100"/>
          <p:cNvSpPr txBox="1"/>
          <p:nvPr>
            <p:ph idx="4294967295" type="title"/>
          </p:nvPr>
        </p:nvSpPr>
        <p:spPr>
          <a:xfrm>
            <a:off x="177200" y="284725"/>
            <a:ext cx="8878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Diagrama de Comunicação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1" name="Google Shape;541;ga4760df7d6_15_100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42" name="Google Shape;542;ga4760df7d6_15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75" y="835575"/>
            <a:ext cx="8482050" cy="39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4760df7d6_15_109"/>
          <p:cNvSpPr txBox="1"/>
          <p:nvPr>
            <p:ph type="title"/>
          </p:nvPr>
        </p:nvSpPr>
        <p:spPr>
          <a:xfrm>
            <a:off x="288575" y="160750"/>
            <a:ext cx="5538000" cy="10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Tomadas</a:t>
            </a:r>
            <a:r>
              <a:rPr lang="en"/>
              <a:t> de </a:t>
            </a:r>
            <a:r>
              <a:rPr lang="en"/>
              <a:t>Decisões de Software</a:t>
            </a:r>
            <a:endParaRPr/>
          </a:p>
        </p:txBody>
      </p:sp>
      <p:sp>
        <p:nvSpPr>
          <p:cNvPr id="548" name="Google Shape;548;ga4760df7d6_15_10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ga4760df7d6_15_109"/>
          <p:cNvSpPr txBox="1"/>
          <p:nvPr/>
        </p:nvSpPr>
        <p:spPr>
          <a:xfrm>
            <a:off x="570125" y="1619450"/>
            <a:ext cx="49749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Light"/>
              <a:buChar char="●"/>
            </a:pPr>
            <a:r>
              <a:rPr lang="en" sz="1500">
                <a:latin typeface="Barlow Light"/>
                <a:ea typeface="Barlow Light"/>
                <a:cs typeface="Barlow Light"/>
                <a:sym typeface="Barlow Light"/>
              </a:rPr>
              <a:t>Não utilizar diagrama de classe.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Light"/>
              <a:buChar char="●"/>
            </a:pPr>
            <a:r>
              <a:rPr lang="en" sz="1500">
                <a:latin typeface="Barlow Light"/>
                <a:ea typeface="Barlow Light"/>
                <a:cs typeface="Barlow Light"/>
                <a:sym typeface="Barlow Light"/>
              </a:rPr>
              <a:t>Não utilizar banco de dados.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Light"/>
              <a:buChar char="●"/>
            </a:pPr>
            <a:r>
              <a:rPr lang="en" sz="1500">
                <a:latin typeface="Barlow Light"/>
                <a:ea typeface="Barlow Light"/>
                <a:cs typeface="Barlow Light"/>
                <a:sym typeface="Barlow Light"/>
              </a:rPr>
              <a:t>Escolha do React Native.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Light"/>
              <a:buChar char="●"/>
            </a:pPr>
            <a:r>
              <a:rPr lang="en" sz="1500">
                <a:latin typeface="Barlow Light"/>
                <a:ea typeface="Barlow Light"/>
                <a:cs typeface="Barlow Light"/>
                <a:sym typeface="Barlow Light"/>
              </a:rPr>
              <a:t>Antecipar o plano de testes para o PC2.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Light"/>
              <a:buChar char="●"/>
            </a:pPr>
            <a:r>
              <a:rPr lang="en" sz="1500">
                <a:latin typeface="Barlow Light"/>
                <a:ea typeface="Barlow Light"/>
                <a:cs typeface="Barlow Light"/>
                <a:sym typeface="Barlow Light"/>
              </a:rPr>
              <a:t>Arquitetura monolítica.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 Light"/>
              <a:buChar char="●"/>
            </a:pPr>
            <a:r>
              <a:rPr lang="en" sz="1500">
                <a:latin typeface="Barlow Light"/>
                <a:ea typeface="Barlow Light"/>
                <a:cs typeface="Barlow Light"/>
                <a:sym typeface="Barlow Light"/>
              </a:rPr>
              <a:t>Fazer a migração dos artefatos para o github pages.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4760df7d6_19_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ga4760df7d6_19_0"/>
          <p:cNvSpPr txBox="1"/>
          <p:nvPr>
            <p:ph idx="4294967295" type="title"/>
          </p:nvPr>
        </p:nvSpPr>
        <p:spPr>
          <a:xfrm>
            <a:off x="195425" y="220425"/>
            <a:ext cx="88788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Funcionalidades Implementadas - Cadastrar Nome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6" name="Google Shape;556;ga4760df7d6_19_0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57" name="Google Shape;557;ga4760df7d6_1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62" y="1076725"/>
            <a:ext cx="6718572" cy="37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4760df7d6_15_123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a4760df7d6_15_123"/>
          <p:cNvSpPr txBox="1"/>
          <p:nvPr>
            <p:ph idx="4294967295" type="title"/>
          </p:nvPr>
        </p:nvSpPr>
        <p:spPr>
          <a:xfrm>
            <a:off x="177200" y="284725"/>
            <a:ext cx="8878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Funcionalidades Implementadas - Tela Inicial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4" name="Google Shape;564;ga4760df7d6_15_123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65" name="Google Shape;565;ga4760df7d6_15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163" y="954025"/>
            <a:ext cx="5482883" cy="37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3d9b49761_1_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g53d9b49761_1_0"/>
          <p:cNvSpPr txBox="1"/>
          <p:nvPr>
            <p:ph idx="4294967295" type="title"/>
          </p:nvPr>
        </p:nvSpPr>
        <p:spPr>
          <a:xfrm>
            <a:off x="177200" y="284725"/>
            <a:ext cx="8878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Funcionalidades Implementadas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2" name="Google Shape;572;g53d9b49761_1_0"/>
          <p:cNvSpPr txBox="1"/>
          <p:nvPr/>
        </p:nvSpPr>
        <p:spPr>
          <a:xfrm>
            <a:off x="2889350" y="872025"/>
            <a:ext cx="1583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73" name="Google Shape;573;g53d9b49761_1_0" title="track_cool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350" y="801625"/>
            <a:ext cx="1843207" cy="403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4"/>
          <p:cNvSpPr txBox="1"/>
          <p:nvPr>
            <p:ph idx="4294967295" type="ctrTitle"/>
          </p:nvPr>
        </p:nvSpPr>
        <p:spPr>
          <a:xfrm>
            <a:off x="354275" y="1991875"/>
            <a:ext cx="3864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</a:pPr>
            <a:r>
              <a:rPr b="0" i="0" lang="en" sz="6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rPr>
              <a:t>Obrigado!</a:t>
            </a:r>
            <a:endParaRPr b="0" i="0" sz="6000" u="none" cap="none" strike="noStrike">
              <a:solidFill>
                <a:schemeClr val="accent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579" name="Google Shape;579;p2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b13559080_0_11"/>
          <p:cNvSpPr txBox="1"/>
          <p:nvPr>
            <p:ph type="ctrTitle"/>
          </p:nvPr>
        </p:nvSpPr>
        <p:spPr>
          <a:xfrm>
            <a:off x="1258800" y="1719600"/>
            <a:ext cx="66264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200"/>
              <a:t>Proposta dos Subsistemas da  Solução</a:t>
            </a:r>
            <a:endParaRPr sz="4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b13559080_2_21"/>
          <p:cNvSpPr txBox="1"/>
          <p:nvPr>
            <p:ph idx="1" type="body"/>
          </p:nvPr>
        </p:nvSpPr>
        <p:spPr>
          <a:xfrm>
            <a:off x="457200" y="1444375"/>
            <a:ext cx="52212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Automotiva e aeroespacial: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￭"/>
            </a:pPr>
            <a:r>
              <a:rPr lang="en"/>
              <a:t>CADs e soluções estruturais;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￭"/>
            </a:pPr>
            <a:r>
              <a:rPr lang="en"/>
              <a:t>Simulações estruturais;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￭"/>
            </a:pPr>
            <a:r>
              <a:rPr lang="en"/>
              <a:t>Dimensionamentos.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Energia: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￭"/>
            </a:pPr>
            <a:r>
              <a:rPr lang="en"/>
              <a:t>Simulações e cálculos de transferência de calor;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￭"/>
            </a:pPr>
            <a:r>
              <a:rPr lang="en"/>
              <a:t>Refrigeração;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￭"/>
            </a:pPr>
            <a:r>
              <a:rPr lang="en"/>
              <a:t>Sistema de alimentação.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0" name="Google Shape;270;g9b13559080_2_2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Divisão da frente de trabalho de estruturas.</a:t>
            </a:r>
            <a:endParaRPr/>
          </a:p>
        </p:txBody>
      </p:sp>
      <p:sp>
        <p:nvSpPr>
          <p:cNvPr id="271" name="Google Shape;271;g9b13559080_2_2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b13559080_2_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g9b13559080_2_4"/>
          <p:cNvSpPr txBox="1"/>
          <p:nvPr/>
        </p:nvSpPr>
        <p:spPr>
          <a:xfrm>
            <a:off x="316150" y="304000"/>
            <a:ext cx="5192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Mecanismo de locomoção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278" name="Google Shape;278;g9b13559080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000" y="1057900"/>
            <a:ext cx="5998740" cy="3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9b13559080_2_4"/>
          <p:cNvSpPr txBox="1"/>
          <p:nvPr/>
        </p:nvSpPr>
        <p:spPr>
          <a:xfrm>
            <a:off x="241600" y="1786125"/>
            <a:ext cx="26874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Sapatas de PLA;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Correntes ANSI 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	ASA 40/1;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TPU para revestimento da face inferior eterna das sapatas.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16"/>
          <p:cNvSpPr txBox="1"/>
          <p:nvPr/>
        </p:nvSpPr>
        <p:spPr>
          <a:xfrm>
            <a:off x="316150" y="304000"/>
            <a:ext cx="5192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286" name="Google Shape;2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175" y="241725"/>
            <a:ext cx="6365575" cy="466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6"/>
          <p:cNvSpPr txBox="1"/>
          <p:nvPr/>
        </p:nvSpPr>
        <p:spPr>
          <a:xfrm>
            <a:off x="255150" y="684900"/>
            <a:ext cx="22830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Aumento de espessura da parte inferior de 3mm para 6mm;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Tensão máxima de 7,33 MPa;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iriam Libre"/>
              <a:buChar char="●"/>
            </a:pPr>
            <a:r>
              <a:rPr lang="en" sz="1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Tensão de escoamento de   do PLA 24,8 MPa.</a:t>
            </a:r>
            <a:endParaRPr sz="1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b13559080_2_3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g9b13559080_2_39"/>
          <p:cNvSpPr txBox="1"/>
          <p:nvPr/>
        </p:nvSpPr>
        <p:spPr>
          <a:xfrm>
            <a:off x="316150" y="304000"/>
            <a:ext cx="16092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Pinhão</a:t>
            </a:r>
            <a:endParaRPr b="0" i="0" sz="3000" u="none" cap="none" strike="noStrike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294" name="Google Shape;294;g9b13559080_2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150" y="910150"/>
            <a:ext cx="47064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9b13559080_2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50" y="910150"/>
            <a:ext cx="441250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